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93" r:id="rId2"/>
    <p:sldId id="266" r:id="rId3"/>
    <p:sldId id="295" r:id="rId4"/>
    <p:sldId id="299" r:id="rId5"/>
    <p:sldId id="294" r:id="rId6"/>
    <p:sldId id="300" r:id="rId7"/>
    <p:sldId id="297" r:id="rId8"/>
    <p:sldId id="296" r:id="rId9"/>
    <p:sldId id="301" r:id="rId10"/>
    <p:sldId id="298" r:id="rId11"/>
    <p:sldId id="261" r:id="rId12"/>
    <p:sldId id="263" r:id="rId13"/>
    <p:sldId id="264" r:id="rId14"/>
    <p:sldId id="265" r:id="rId15"/>
    <p:sldId id="260" r:id="rId16"/>
  </p:sldIdLst>
  <p:sldSz cx="9144000" cy="5143500" type="screen16x9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E16543"/>
    <a:srgbClr val="226E27"/>
    <a:srgbClr val="4D7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3" autoAdjust="0"/>
    <p:restoredTop sz="85363" autoAdjust="0"/>
  </p:normalViewPr>
  <p:slideViewPr>
    <p:cSldViewPr showGuides="1">
      <p:cViewPr varScale="1">
        <p:scale>
          <a:sx n="61" d="100"/>
          <a:sy n="61" d="100"/>
        </p:scale>
        <p:origin x="62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3738BA-9412-4FCB-AC66-E3060C0424BC}" type="datetimeFigureOut">
              <a:rPr lang="it-IT" smtClean="0"/>
              <a:t>28/10/2018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07A7E-767C-47A7-9544-D5827FC41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8809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Presentazione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07A7E-767C-47A7-9544-D5827FC4156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96317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0bc52892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0bc52892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0bc5289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0bc5289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2284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0bc5289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0bc5289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561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0bc5289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0bc5289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024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0bc5289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0bc5289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5003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0bc5289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0bc5289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4347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0bc5289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0bc5289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430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0bc5289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0bc5289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241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0bc5289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0bc52892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3341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64A1-DFE2-42F0-B8EA-55844A481B2D}" type="datetimeFigureOut">
              <a:rPr lang="it-IT" smtClean="0"/>
              <a:t>28/10/2018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F659-591F-4619-B9E0-18078DE9E3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17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64A1-DFE2-42F0-B8EA-55844A481B2D}" type="datetimeFigureOut">
              <a:rPr lang="it-IT" smtClean="0"/>
              <a:t>28/10/2018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F659-591F-4619-B9E0-18078DE9E3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4147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64A1-DFE2-42F0-B8EA-55844A481B2D}" type="datetimeFigureOut">
              <a:rPr lang="it-IT" smtClean="0"/>
              <a:t>28/10/2018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F659-591F-4619-B9E0-18078DE9E3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7220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94593" y="58538"/>
            <a:ext cx="6732000" cy="4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1"/>
          </p:nvPr>
        </p:nvSpPr>
        <p:spPr>
          <a:xfrm>
            <a:off x="157655" y="694613"/>
            <a:ext cx="8828700" cy="39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68173" algn="l" rtl="0">
              <a:spcBef>
                <a:spcPts val="440"/>
              </a:spcBef>
              <a:spcAft>
                <a:spcPts val="0"/>
              </a:spcAft>
              <a:buClr>
                <a:schemeClr val="dk2"/>
              </a:buClr>
              <a:buSzPts val="2198"/>
              <a:buFont typeface="Noto Sans Symbols"/>
              <a:buChar char="▪"/>
              <a:defRPr sz="219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472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998"/>
              <a:buFont typeface="Noto Sans Symbols"/>
              <a:buChar char="▪"/>
              <a:defRPr sz="199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772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798"/>
              <a:buFont typeface="Noto Sans Symbols"/>
              <a:buChar char="▪"/>
              <a:defRPr sz="179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136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599"/>
              <a:buFont typeface="Noto Sans Symbols"/>
              <a:buChar char="▪"/>
              <a:defRPr sz="1599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436" algn="l" rtl="0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399"/>
              <a:buFont typeface="Noto Sans Symbols"/>
              <a:buChar char="▪"/>
              <a:defRPr sz="1399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47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8"/>
              <a:buFont typeface="Arial"/>
              <a:buChar char="•"/>
              <a:defRPr sz="19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47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8"/>
              <a:buFont typeface="Arial"/>
              <a:buChar char="•"/>
              <a:defRPr sz="19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47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8"/>
              <a:buFont typeface="Arial"/>
              <a:buChar char="•"/>
              <a:defRPr sz="19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472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8"/>
              <a:buFont typeface="Arial"/>
              <a:buChar char="•"/>
              <a:defRPr sz="19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ldNum" idx="12"/>
          </p:nvPr>
        </p:nvSpPr>
        <p:spPr>
          <a:xfrm>
            <a:off x="7010400" y="4851560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99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199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199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199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199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199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199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199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199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3073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64A1-DFE2-42F0-B8EA-55844A481B2D}" type="datetimeFigureOut">
              <a:rPr lang="it-IT" smtClean="0"/>
              <a:t>28/10/2018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F659-591F-4619-B9E0-18078DE9E3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230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64A1-DFE2-42F0-B8EA-55844A481B2D}" type="datetimeFigureOut">
              <a:rPr lang="it-IT" smtClean="0"/>
              <a:t>28/10/2018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F659-591F-4619-B9E0-18078DE9E3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9429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64A1-DFE2-42F0-B8EA-55844A481B2D}" type="datetimeFigureOut">
              <a:rPr lang="it-IT" smtClean="0"/>
              <a:t>28/10/2018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F659-591F-4619-B9E0-18078DE9E3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2033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64A1-DFE2-42F0-B8EA-55844A481B2D}" type="datetimeFigureOut">
              <a:rPr lang="it-IT" smtClean="0"/>
              <a:t>28/10/2018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F659-591F-4619-B9E0-18078DE9E3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7583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64A1-DFE2-42F0-B8EA-55844A481B2D}" type="datetimeFigureOut">
              <a:rPr lang="it-IT" smtClean="0"/>
              <a:t>28/10/2018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F659-591F-4619-B9E0-18078DE9E3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3904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64A1-DFE2-42F0-B8EA-55844A481B2D}" type="datetimeFigureOut">
              <a:rPr lang="it-IT" smtClean="0"/>
              <a:t>28/10/2018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F659-591F-4619-B9E0-18078DE9E3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7226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64A1-DFE2-42F0-B8EA-55844A481B2D}" type="datetimeFigureOut">
              <a:rPr lang="it-IT" smtClean="0"/>
              <a:t>28/10/2018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F659-591F-4619-B9E0-18078DE9E3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1222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064A1-DFE2-42F0-B8EA-55844A481B2D}" type="datetimeFigureOut">
              <a:rPr lang="it-IT" smtClean="0"/>
              <a:t>28/10/2018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FF659-591F-4619-B9E0-18078DE9E3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960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064A1-DFE2-42F0-B8EA-55844A481B2D}" type="datetimeFigureOut">
              <a:rPr lang="it-IT" smtClean="0"/>
              <a:t>28/10/2018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FF659-591F-4619-B9E0-18078DE9E3D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104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gi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0.gif"/><Relationship Id="rId10" Type="http://schemas.openxmlformats.org/officeDocument/2006/relationships/image" Target="../media/image13.png"/><Relationship Id="rId4" Type="http://schemas.openxmlformats.org/officeDocument/2006/relationships/image" Target="../media/image9.gif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gif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 rot="16200000">
            <a:off x="2949250" y="842642"/>
            <a:ext cx="615553" cy="6875109"/>
          </a:xfrm>
          <a:prstGeom prst="rect">
            <a:avLst/>
          </a:prstGeom>
          <a:noFill/>
          <a:effectLst>
            <a:reflection stA="36000" endPos="24000" dist="774700" dir="5400000" sy="-100000" algn="bl" rotWithShape="0"/>
          </a:effectLst>
          <a:scene3d>
            <a:camera prst="orthographicFront">
              <a:rot lat="1500000" lon="20699994" rev="300000"/>
            </a:camera>
            <a:lightRig rig="threePt" dir="t"/>
          </a:scene3d>
        </p:spPr>
        <p:txBody>
          <a:bodyPr vert="eaVert" wrap="square" rtlCol="0">
            <a:spAutoFit/>
          </a:bodyPr>
          <a:lstStyle/>
          <a:p>
            <a:pPr algn="just"/>
            <a:r>
              <a:rPr lang="it-IT" sz="2800" dirty="0">
                <a:solidFill>
                  <a:schemeClr val="bg1"/>
                </a:solidFill>
                <a:latin typeface="Raleway" panose="020B0503030101060003" pitchFamily="34" charset="0"/>
              </a:rPr>
              <a:t>Deep Learning Italia</a:t>
            </a:r>
          </a:p>
        </p:txBody>
      </p:sp>
      <p:cxnSp>
        <p:nvCxnSpPr>
          <p:cNvPr id="4" name="Connettore 1 3"/>
          <p:cNvCxnSpPr>
            <a:cxnSpLocks/>
          </p:cNvCxnSpPr>
          <p:nvPr/>
        </p:nvCxnSpPr>
        <p:spPr>
          <a:xfrm flipV="1">
            <a:off x="35496" y="4083918"/>
            <a:ext cx="3491880" cy="144017"/>
          </a:xfrm>
          <a:prstGeom prst="line">
            <a:avLst/>
          </a:prstGeom>
          <a:ln w="38100" cap="rnd">
            <a:gradFill flip="none" rotWithShape="1">
              <a:gsLst>
                <a:gs pos="50000">
                  <a:schemeClr val="bg1">
                    <a:lumMod val="81000"/>
                    <a:alpha val="81000"/>
                  </a:schemeClr>
                </a:gs>
                <a:gs pos="100000">
                  <a:srgbClr val="00B050"/>
                </a:gs>
                <a:gs pos="0">
                  <a:srgbClr val="FF0000"/>
                </a:gs>
              </a:gsLst>
              <a:path path="shape">
                <a:fillToRect l="50000" t="50000" r="50000" b="50000"/>
              </a:path>
              <a:tileRect/>
            </a:gradFill>
            <a:bevel/>
          </a:ln>
          <a:effectLst>
            <a:outerShdw blurRad="152400" dist="50800" dir="3300000" sx="112000" sy="112000" algn="ctr" rotWithShape="0">
              <a:srgbClr val="000000">
                <a:alpha val="38000"/>
              </a:srgbClr>
            </a:outerShdw>
          </a:effectLst>
          <a:scene3d>
            <a:camera prst="orthographicFront">
              <a:rot lat="2100000" lon="21299997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CC5C48-CB73-47AF-A88A-2688C43463BB}"/>
              </a:ext>
            </a:extLst>
          </p:cNvPr>
          <p:cNvSpPr txBox="1"/>
          <p:nvPr/>
        </p:nvSpPr>
        <p:spPr>
          <a:xfrm>
            <a:off x="3743400" y="3612379"/>
            <a:ext cx="5506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</a:rPr>
              <a:t>Speaker</a:t>
            </a:r>
            <a:r>
              <a:rPr lang="it-IT" dirty="0">
                <a:solidFill>
                  <a:schemeClr val="bg1"/>
                </a:solidFill>
              </a:rPr>
              <a:t>: Matteo Alberti  Deep Learning Consultant @ </a:t>
            </a:r>
            <a:r>
              <a:rPr lang="it-IT" dirty="0" err="1">
                <a:solidFill>
                  <a:schemeClr val="bg1"/>
                </a:solidFill>
              </a:rPr>
              <a:t>Techedge</a:t>
            </a:r>
            <a:r>
              <a:rPr lang="it-IT" dirty="0">
                <a:solidFill>
                  <a:schemeClr val="bg1"/>
                </a:solidFill>
              </a:rPr>
              <a:t> | Community ML @ </a:t>
            </a:r>
            <a:r>
              <a:rPr lang="it-IT" dirty="0" err="1">
                <a:solidFill>
                  <a:schemeClr val="bg1"/>
                </a:solidFill>
              </a:rPr>
              <a:t>DeepLearningItalia</a:t>
            </a:r>
            <a:endParaRPr lang="it-IT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</a:endParaRPr>
          </a:p>
          <a:p>
            <a:r>
              <a:rPr lang="it-IT" dirty="0">
                <a:solidFill>
                  <a:schemeClr val="bg1"/>
                </a:solidFill>
              </a:rPr>
              <a:t>Email: </a:t>
            </a:r>
            <a:r>
              <a:rPr lang="it-IT" i="1" u="sng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m.alberti@deeplearninglitalia.com</a:t>
            </a:r>
          </a:p>
        </p:txBody>
      </p:sp>
    </p:spTree>
    <p:extLst>
      <p:ext uri="{BB962C8B-B14F-4D97-AF65-F5344CB8AC3E}">
        <p14:creationId xmlns:p14="http://schemas.microsoft.com/office/powerpoint/2010/main" val="1322965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52108C-7015-46C5-8C1B-A652611D7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60971" y="2065229"/>
            <a:ext cx="1822057" cy="1013041"/>
          </a:xfrm>
        </p:spPr>
        <p:txBody>
          <a:bodyPr>
            <a:normAutofit/>
          </a:bodyPr>
          <a:lstStyle/>
          <a:p>
            <a:pPr marL="89027" indent="0">
              <a:buNone/>
            </a:pPr>
            <a:r>
              <a:rPr lang="it-IT" sz="4000" dirty="0"/>
              <a:t>FINE?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B7F1B99-2DB0-4ABA-B543-FC1EA5F463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2" t="9876" r="35135" b="26533"/>
          <a:stretch/>
        </p:blipFill>
        <p:spPr>
          <a:xfrm>
            <a:off x="-70855" y="-47807"/>
            <a:ext cx="1152128" cy="10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08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BC2E68-6CE9-41AF-A9FE-D7D72F3E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" dirty="0"/>
            </a:br>
            <a:r>
              <a:rPr lang="en" dirty="0"/>
              <a:t>Progetti futuri</a:t>
            </a:r>
            <a:br>
              <a:rPr lang="it-IT" dirty="0"/>
            </a:br>
            <a:endParaRPr lang="it-IT" dirty="0"/>
          </a:p>
        </p:txBody>
      </p:sp>
      <p:pic>
        <p:nvPicPr>
          <p:cNvPr id="1026" name="Picture 2" descr="https://github.com/mattnedrich/GradientDescentExample/raw/master/gradient_descent_example.gif">
            <a:extLst>
              <a:ext uri="{FF2B5EF4-FFF2-40B4-BE49-F238E27FC236}">
                <a16:creationId xmlns:a16="http://schemas.microsoft.com/office/drawing/2014/main" id="{3BFA9E8D-F1F8-4B2A-946A-82CB8B330E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64" y="657373"/>
            <a:ext cx="3367087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ttore a gomito 13">
            <a:extLst>
              <a:ext uri="{FF2B5EF4-FFF2-40B4-BE49-F238E27FC236}">
                <a16:creationId xmlns:a16="http://schemas.microsoft.com/office/drawing/2014/main" id="{9C6DD7BA-A2CC-4ED3-AE0A-8AF981CD5A6D}"/>
              </a:ext>
            </a:extLst>
          </p:cNvPr>
          <p:cNvCxnSpPr>
            <a:cxnSpLocks/>
          </p:cNvCxnSpPr>
          <p:nvPr/>
        </p:nvCxnSpPr>
        <p:spPr>
          <a:xfrm>
            <a:off x="4935071" y="1337831"/>
            <a:ext cx="2178423" cy="1512924"/>
          </a:xfrm>
          <a:prstGeom prst="bentConnector3">
            <a:avLst>
              <a:gd name="adj1" fmla="val 230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92125CF-E5A9-4CA9-B2D8-0A673885997A}"/>
              </a:ext>
            </a:extLst>
          </p:cNvPr>
          <p:cNvCxnSpPr>
            <a:cxnSpLocks/>
          </p:cNvCxnSpPr>
          <p:nvPr/>
        </p:nvCxnSpPr>
        <p:spPr>
          <a:xfrm>
            <a:off x="4935071" y="1062318"/>
            <a:ext cx="5109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Starting with 4 left-most points">
            <a:extLst>
              <a:ext uri="{FF2B5EF4-FFF2-40B4-BE49-F238E27FC236}">
                <a16:creationId xmlns:a16="http://schemas.microsoft.com/office/drawing/2014/main" id="{6B1300F8-5AEC-46E3-8D7B-1C4E8D7E05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407" y="2429023"/>
            <a:ext cx="1743635" cy="130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digits">
            <a:extLst>
              <a:ext uri="{FF2B5EF4-FFF2-40B4-BE49-F238E27FC236}">
                <a16:creationId xmlns:a16="http://schemas.microsoft.com/office/drawing/2014/main" id="{18C89B6C-9E01-4AF3-941A-23A07134945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317" y="3763220"/>
            <a:ext cx="1743634" cy="130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A937F81C-C48F-477B-A989-FB3D9AD0C6DA}"/>
              </a:ext>
            </a:extLst>
          </p:cNvPr>
          <p:cNvCxnSpPr>
            <a:cxnSpLocks/>
          </p:cNvCxnSpPr>
          <p:nvPr/>
        </p:nvCxnSpPr>
        <p:spPr>
          <a:xfrm>
            <a:off x="4572000" y="2568258"/>
            <a:ext cx="2541494" cy="1848824"/>
          </a:xfrm>
          <a:prstGeom prst="bentConnector3">
            <a:avLst>
              <a:gd name="adj1" fmla="val 250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BC693750-9932-49F8-92B9-6A5955988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49" y="657373"/>
            <a:ext cx="4819650" cy="431482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1F4003A-291A-4E39-97BE-6F05A3EA45D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2" t="9876" r="35135" b="26533"/>
          <a:stretch/>
        </p:blipFill>
        <p:spPr>
          <a:xfrm>
            <a:off x="-70855" y="-20538"/>
            <a:ext cx="1152128" cy="10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18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BC2E68-6CE9-41AF-A9FE-D7D72F3E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" dirty="0"/>
            </a:br>
            <a:r>
              <a:rPr lang="en" dirty="0"/>
              <a:t>Progetti futuri</a:t>
            </a:r>
            <a:br>
              <a:rPr lang="it-IT" dirty="0"/>
            </a:b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AF4F8C0-EDD4-4F12-A123-5A63064B9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719" y="657374"/>
            <a:ext cx="3614464" cy="13121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8255F48-77D9-4F7D-A892-43F5727FF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14" y="657373"/>
            <a:ext cx="4841347" cy="4277697"/>
          </a:xfrm>
          <a:prstGeom prst="rect">
            <a:avLst/>
          </a:prstGeom>
        </p:spPr>
      </p:pic>
      <p:cxnSp>
        <p:nvCxnSpPr>
          <p:cNvPr id="12" name="Connettore a gomito 11">
            <a:extLst>
              <a:ext uri="{FF2B5EF4-FFF2-40B4-BE49-F238E27FC236}">
                <a16:creationId xmlns:a16="http://schemas.microsoft.com/office/drawing/2014/main" id="{DAE25EE4-E067-4B16-B40E-B9F1016B69E7}"/>
              </a:ext>
            </a:extLst>
          </p:cNvPr>
          <p:cNvCxnSpPr>
            <a:endCxn id="8" idx="1"/>
          </p:cNvCxnSpPr>
          <p:nvPr/>
        </p:nvCxnSpPr>
        <p:spPr>
          <a:xfrm rot="5400000" flipH="1" flipV="1">
            <a:off x="4021201" y="2254188"/>
            <a:ext cx="2317282" cy="4357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8F39256C-733B-4DD4-8022-71BFC72EEE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2" t="9876" r="35135" b="26533"/>
          <a:stretch/>
        </p:blipFill>
        <p:spPr>
          <a:xfrm>
            <a:off x="-70855" y="-47807"/>
            <a:ext cx="1152128" cy="10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66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BC2E68-6CE9-41AF-A9FE-D7D72F3E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" dirty="0"/>
            </a:br>
            <a:r>
              <a:rPr lang="en" dirty="0"/>
              <a:t>Progetti futuri</a:t>
            </a:r>
            <a:br>
              <a:rPr lang="it-IT" dirty="0"/>
            </a:b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AF4F8C0-EDD4-4F12-A123-5A63064B9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719" y="657374"/>
            <a:ext cx="3614464" cy="13121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D9E11C4-A5C5-4666-977E-AF984867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719" y="1969474"/>
            <a:ext cx="3657219" cy="13121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8255F48-77D9-4F7D-A892-43F5727FF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14" y="657373"/>
            <a:ext cx="4841347" cy="4277697"/>
          </a:xfrm>
          <a:prstGeom prst="rect">
            <a:avLst/>
          </a:prstGeom>
        </p:spPr>
      </p:pic>
      <p:cxnSp>
        <p:nvCxnSpPr>
          <p:cNvPr id="4" name="Connettore a gomito 3">
            <a:extLst>
              <a:ext uri="{FF2B5EF4-FFF2-40B4-BE49-F238E27FC236}">
                <a16:creationId xmlns:a16="http://schemas.microsoft.com/office/drawing/2014/main" id="{C79572BE-8D2C-436E-AE22-52B985DFF543}"/>
              </a:ext>
            </a:extLst>
          </p:cNvPr>
          <p:cNvCxnSpPr/>
          <p:nvPr/>
        </p:nvCxnSpPr>
        <p:spPr>
          <a:xfrm flipV="1">
            <a:off x="4921624" y="2837329"/>
            <a:ext cx="779929" cy="7664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4F71FC75-4862-49A5-9240-4CCDBDB7CE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2" t="9876" r="35135" b="26533"/>
          <a:stretch/>
        </p:blipFill>
        <p:spPr>
          <a:xfrm>
            <a:off x="-70855" y="-47807"/>
            <a:ext cx="1152128" cy="10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034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BC2E68-6CE9-41AF-A9FE-D7D72F3E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" dirty="0"/>
            </a:br>
            <a:r>
              <a:rPr lang="en" dirty="0"/>
              <a:t>Progetti futuri</a:t>
            </a:r>
            <a:br>
              <a:rPr lang="it-IT" dirty="0"/>
            </a:b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AF4F8C0-EDD4-4F12-A123-5A63064B9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719" y="657374"/>
            <a:ext cx="3614464" cy="13121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D9E11C4-A5C5-4666-977E-AF984867B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719" y="1969474"/>
            <a:ext cx="3657219" cy="13121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147E1E9-BC82-4AC6-924C-5018C20A1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719" y="3370392"/>
            <a:ext cx="3723297" cy="13121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8255F48-77D9-4F7D-A892-43F5727FF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14" y="657373"/>
            <a:ext cx="4841347" cy="4277697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40DCACCD-08E0-4FEA-95EE-030C288BAE2E}"/>
              </a:ext>
            </a:extLst>
          </p:cNvPr>
          <p:cNvCxnSpPr/>
          <p:nvPr/>
        </p:nvCxnSpPr>
        <p:spPr>
          <a:xfrm>
            <a:off x="5172761" y="4518212"/>
            <a:ext cx="6767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C13909F4-354E-4AB9-A95D-8C96ECE3313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2" t="9876" r="35135" b="26533"/>
          <a:stretch/>
        </p:blipFill>
        <p:spPr>
          <a:xfrm>
            <a:off x="-70855" y="-47807"/>
            <a:ext cx="1152128" cy="105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16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94593" y="58538"/>
            <a:ext cx="6732000" cy="459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" dirty="0"/>
              <a:t>Reinforcement Learning</a:t>
            </a:r>
            <a:endParaRPr dirty="0"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2357080" y="142049"/>
            <a:ext cx="4429840" cy="78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440"/>
              </a:spcBef>
              <a:spcAft>
                <a:spcPts val="0"/>
              </a:spcAft>
              <a:buNone/>
            </a:pPr>
            <a:r>
              <a:rPr lang="en" sz="2400" dirty="0"/>
              <a:t>Deep Reinforcement Learning</a:t>
            </a:r>
            <a:endParaRPr sz="2400" dirty="0"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09" y="3291830"/>
            <a:ext cx="2869496" cy="1539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20" y="1203598"/>
            <a:ext cx="3368801" cy="15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95CFCF0-CF36-490A-AF53-10033BD7E42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2" t="9876" r="35135" b="26533"/>
          <a:stretch/>
        </p:blipFill>
        <p:spPr>
          <a:xfrm>
            <a:off x="-70855" y="-47807"/>
            <a:ext cx="1152128" cy="1059582"/>
          </a:xfrm>
          <a:prstGeom prst="rect">
            <a:avLst/>
          </a:prstGeom>
        </p:spPr>
      </p:pic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67D13631-29E1-44E0-8F80-6F0A3845FCD5}"/>
              </a:ext>
            </a:extLst>
          </p:cNvPr>
          <p:cNvCxnSpPr/>
          <p:nvPr/>
        </p:nvCxnSpPr>
        <p:spPr>
          <a:xfrm flipV="1">
            <a:off x="4572000" y="1011775"/>
            <a:ext cx="0" cy="3936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63C66B36-EC6A-47A8-B29F-53475E2080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05" y="924749"/>
            <a:ext cx="3781885" cy="29317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BA2834BF-0EDB-4321-A6AB-A31D53479C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2" t="9876" r="35135" b="26533"/>
          <a:stretch/>
        </p:blipFill>
        <p:spPr>
          <a:xfrm>
            <a:off x="-70855" y="-47807"/>
            <a:ext cx="1152128" cy="1059582"/>
          </a:xfrm>
          <a:prstGeom prst="rect">
            <a:avLst/>
          </a:prstGeom>
        </p:spPr>
      </p:pic>
      <p:pic>
        <p:nvPicPr>
          <p:cNvPr id="27" name="Picture 10" descr="F:\Lavoro\Consulente Informatico\07-CV-CL e Lavori\20170601_Freelance\DeepLearningItalia\Presentazione\20170902_Logo_Dli\bandiera.png">
            <a:extLst>
              <a:ext uri="{FF2B5EF4-FFF2-40B4-BE49-F238E27FC236}">
                <a16:creationId xmlns:a16="http://schemas.microsoft.com/office/drawing/2014/main" id="{289CF681-0EE1-4154-BFBA-109AF094A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5" b="46063"/>
          <a:stretch/>
        </p:blipFill>
        <p:spPr bwMode="auto">
          <a:xfrm flipV="1">
            <a:off x="4283968" y="4948014"/>
            <a:ext cx="589137" cy="4571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527FCF4B-1110-4C6C-8EEB-A7A5961489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5298" y="1175273"/>
            <a:ext cx="5710489" cy="3635584"/>
          </a:xfrm>
        </p:spPr>
        <p:txBody>
          <a:bodyPr>
            <a:normAutofit/>
          </a:bodyPr>
          <a:lstStyle/>
          <a:p>
            <a:r>
              <a:rPr lang="it-IT" sz="2100" dirty="0"/>
              <a:t>Apprendimento Supervisionato</a:t>
            </a:r>
          </a:p>
          <a:p>
            <a:pPr lvl="1"/>
            <a:r>
              <a:rPr lang="it-IT" sz="2100" dirty="0"/>
              <a:t>Convoluzioni (CNN)</a:t>
            </a:r>
          </a:p>
          <a:p>
            <a:pPr lvl="1"/>
            <a:r>
              <a:rPr lang="it-IT" sz="2100" dirty="0"/>
              <a:t>Reti Ricorrenti (LSTM)</a:t>
            </a:r>
          </a:p>
          <a:p>
            <a:pPr lvl="1"/>
            <a:r>
              <a:rPr lang="it-IT" sz="2100" dirty="0"/>
              <a:t>Conv1D + LSTM</a:t>
            </a:r>
          </a:p>
          <a:p>
            <a:r>
              <a:rPr lang="it-IT" sz="2100" dirty="0"/>
              <a:t>Apprendimento Non Supervisionato</a:t>
            </a:r>
          </a:p>
          <a:p>
            <a:pPr lvl="1"/>
            <a:r>
              <a:rPr lang="it-IT" sz="2100" dirty="0"/>
              <a:t>Da PCA ad </a:t>
            </a:r>
            <a:r>
              <a:rPr lang="it-IT" sz="2100" dirty="0" err="1"/>
              <a:t>AutoEncoder</a:t>
            </a:r>
            <a:r>
              <a:rPr lang="it-IT" sz="2100" dirty="0"/>
              <a:t> (V-AE)</a:t>
            </a:r>
          </a:p>
          <a:p>
            <a:pPr lvl="1"/>
            <a:endParaRPr lang="it-IT" sz="2100" dirty="0"/>
          </a:p>
          <a:p>
            <a:r>
              <a:rPr lang="it-IT" sz="2100" dirty="0"/>
              <a:t>Apprendimento per Rinforzo</a:t>
            </a:r>
          </a:p>
          <a:p>
            <a:pPr lvl="1"/>
            <a:r>
              <a:rPr lang="it-IT" sz="2100" dirty="0" err="1"/>
              <a:t>Automated</a:t>
            </a:r>
            <a:r>
              <a:rPr lang="it-IT" sz="2100" dirty="0"/>
              <a:t> Stock-Trading</a:t>
            </a:r>
          </a:p>
        </p:txBody>
      </p:sp>
      <p:sp>
        <p:nvSpPr>
          <p:cNvPr id="30" name="Segnaposto testo 12">
            <a:extLst>
              <a:ext uri="{FF2B5EF4-FFF2-40B4-BE49-F238E27FC236}">
                <a16:creationId xmlns:a16="http://schemas.microsoft.com/office/drawing/2014/main" id="{BD8FB36C-96CF-4E20-8595-42451F077752}"/>
              </a:ext>
            </a:extLst>
          </p:cNvPr>
          <p:cNvSpPr txBox="1">
            <a:spLocks/>
          </p:cNvSpPr>
          <p:nvPr/>
        </p:nvSpPr>
        <p:spPr>
          <a:xfrm>
            <a:off x="1175298" y="149767"/>
            <a:ext cx="5710489" cy="100565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rmAutofit/>
          </a:bodyPr>
          <a:lstStyle>
            <a:lvl1pPr marL="457200" marR="0" lvl="0" indent="-368173" algn="l" defTabSz="914400" rtl="0" eaLnBrk="1" latinLnBrk="0" hangingPunct="1">
              <a:spcBef>
                <a:spcPts val="440"/>
              </a:spcBef>
              <a:spcAft>
                <a:spcPts val="0"/>
              </a:spcAft>
              <a:buClr>
                <a:schemeClr val="dk2"/>
              </a:buClr>
              <a:buSzPts val="2198"/>
              <a:buFont typeface="Noto Sans Symbols"/>
              <a:buChar char="▪"/>
              <a:defRPr sz="2198" b="0" i="0" u="none" strike="noStrike" kern="12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472" algn="l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998"/>
              <a:buFont typeface="Noto Sans Symbols"/>
              <a:buChar char="▪"/>
              <a:defRPr sz="1998" b="0" i="0" u="none" strike="noStrike" kern="12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772" algn="l" defTabSz="914400" rtl="0" eaLnBrk="1" latinLnBrk="0" hangingPunct="1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798"/>
              <a:buFont typeface="Noto Sans Symbols"/>
              <a:buChar char="▪"/>
              <a:defRPr sz="1798" b="0" i="0" u="none" strike="noStrike" kern="12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136" algn="l" defTabSz="914400" rtl="0" eaLnBrk="1" latinLnBrk="0" hangingPunct="1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599"/>
              <a:buFont typeface="Noto Sans Symbols"/>
              <a:buChar char="▪"/>
              <a:defRPr sz="1599" b="0" i="0" u="none" strike="noStrike" kern="12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436" algn="l" defTabSz="914400" rtl="0" eaLnBrk="1" latinLnBrk="0" hangingPunct="1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399"/>
              <a:buFont typeface="Noto Sans Symbols"/>
              <a:buChar char="▪"/>
              <a:defRPr sz="1399" b="0" i="0" u="none" strike="noStrike" kern="12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473" algn="l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8"/>
              <a:buFont typeface="Arial"/>
              <a:buChar char="•"/>
              <a:defRPr sz="1998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473" algn="l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8"/>
              <a:buFont typeface="Arial"/>
              <a:buChar char="•"/>
              <a:defRPr sz="1998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472" algn="l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8"/>
              <a:buFont typeface="Arial"/>
              <a:buChar char="•"/>
              <a:defRPr sz="1998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472" algn="l" defTabSz="914400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8"/>
              <a:buFont typeface="Arial"/>
              <a:buChar char="•"/>
              <a:defRPr sz="1998" b="0" i="0" u="none" strike="noStrike" kern="1200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89027" indent="0">
              <a:buFont typeface="Noto Sans Symbols"/>
              <a:buNone/>
            </a:pPr>
            <a:r>
              <a:rPr lang="it-IT" sz="2300" b="1" i="1" dirty="0"/>
              <a:t>Applicazioni di Reti Neurali Profonde nel mondo Finance:</a:t>
            </a:r>
          </a:p>
          <a:p>
            <a:pPr marL="89027" indent="0">
              <a:buFont typeface="Noto Sans Symbols"/>
              <a:buNone/>
            </a:pPr>
            <a:endParaRPr lang="it-IT" sz="2300" b="1" i="1" dirty="0"/>
          </a:p>
        </p:txBody>
      </p:sp>
    </p:spTree>
    <p:extLst>
      <p:ext uri="{BB962C8B-B14F-4D97-AF65-F5344CB8AC3E}">
        <p14:creationId xmlns:p14="http://schemas.microsoft.com/office/powerpoint/2010/main" val="1562547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68B8964F-FFA5-4883-BB3D-8A4F76BD61CD}"/>
              </a:ext>
            </a:extLst>
          </p:cNvPr>
          <p:cNvSpPr/>
          <p:nvPr/>
        </p:nvSpPr>
        <p:spPr>
          <a:xfrm>
            <a:off x="5151072" y="1127612"/>
            <a:ext cx="3831771" cy="3747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CB252116-FA4C-446E-B1FA-DD42B5360714}"/>
              </a:ext>
            </a:extLst>
          </p:cNvPr>
          <p:cNvSpPr/>
          <p:nvPr/>
        </p:nvSpPr>
        <p:spPr>
          <a:xfrm>
            <a:off x="4709342" y="1747589"/>
            <a:ext cx="670044" cy="404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D756944-A59D-4D2F-A892-55090CF20A67}"/>
              </a:ext>
            </a:extLst>
          </p:cNvPr>
          <p:cNvSpPr/>
          <p:nvPr/>
        </p:nvSpPr>
        <p:spPr>
          <a:xfrm>
            <a:off x="179513" y="1127612"/>
            <a:ext cx="4904360" cy="2002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BA2834BF-0EDB-4321-A6AB-A31D53479C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2" t="9876" r="35135" b="26533"/>
          <a:stretch/>
        </p:blipFill>
        <p:spPr>
          <a:xfrm>
            <a:off x="-70855" y="-47807"/>
            <a:ext cx="1152128" cy="1059582"/>
          </a:xfrm>
          <a:prstGeom prst="rect">
            <a:avLst/>
          </a:prstGeom>
        </p:spPr>
      </p:pic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F0F383CB-72B4-48AD-A200-21768DA733FD}"/>
              </a:ext>
            </a:extLst>
          </p:cNvPr>
          <p:cNvSpPr/>
          <p:nvPr/>
        </p:nvSpPr>
        <p:spPr>
          <a:xfrm rot="5400000">
            <a:off x="2240430" y="3025162"/>
            <a:ext cx="651849" cy="4108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BB2DA80B-3D55-4ECC-A940-32051F2766EF}"/>
              </a:ext>
            </a:extLst>
          </p:cNvPr>
          <p:cNvSpPr/>
          <p:nvPr/>
        </p:nvSpPr>
        <p:spPr>
          <a:xfrm>
            <a:off x="179512" y="3264466"/>
            <a:ext cx="4904360" cy="16108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925A073-02B2-4595-A722-0ED202DECAED}"/>
              </a:ext>
            </a:extLst>
          </p:cNvPr>
          <p:cNvSpPr txBox="1"/>
          <p:nvPr/>
        </p:nvSpPr>
        <p:spPr>
          <a:xfrm>
            <a:off x="1180845" y="181667"/>
            <a:ext cx="511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Reti Neurali Ricorrenti - LSTM</a:t>
            </a:r>
          </a:p>
        </p:txBody>
      </p:sp>
      <p:pic>
        <p:nvPicPr>
          <p:cNvPr id="27" name="Picture 10" descr="F:\Lavoro\Consulente Informatico\07-CV-CL e Lavori\20170601_Freelance\DeepLearningItalia\Presentazione\20170902_Logo_Dli\bandiera.png">
            <a:extLst>
              <a:ext uri="{FF2B5EF4-FFF2-40B4-BE49-F238E27FC236}">
                <a16:creationId xmlns:a16="http://schemas.microsoft.com/office/drawing/2014/main" id="{289CF681-0EE1-4154-BFBA-109AF094A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5" b="46063"/>
          <a:stretch/>
        </p:blipFill>
        <p:spPr bwMode="auto">
          <a:xfrm flipV="1">
            <a:off x="4283968" y="4948014"/>
            <a:ext cx="589137" cy="4571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lstm">
            <a:extLst>
              <a:ext uri="{FF2B5EF4-FFF2-40B4-BE49-F238E27FC236}">
                <a16:creationId xmlns:a16="http://schemas.microsoft.com/office/drawing/2014/main" id="{3344ADE1-7EFA-4A33-8E4F-15C38921F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65" y="1554244"/>
            <a:ext cx="4339183" cy="134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9360C56-3F7D-4F09-9354-9576A244B1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03" y="3543313"/>
            <a:ext cx="4718581" cy="1239549"/>
          </a:xfrm>
          <a:prstGeom prst="rect">
            <a:avLst/>
          </a:prstGeom>
        </p:spPr>
      </p:pic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612D2CEF-5FC8-4601-9328-C8276DCCF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84223" y="1203597"/>
            <a:ext cx="3764302" cy="3486715"/>
          </a:xfrm>
        </p:spPr>
        <p:txBody>
          <a:bodyPr>
            <a:normAutofit/>
          </a:bodyPr>
          <a:lstStyle/>
          <a:p>
            <a:pPr marL="89027" indent="0">
              <a:buNone/>
            </a:pPr>
            <a:r>
              <a:rPr lang="it-IT" dirty="0"/>
              <a:t>Short-</a:t>
            </a:r>
            <a:r>
              <a:rPr lang="it-IT" dirty="0" err="1"/>
              <a:t>Term</a:t>
            </a:r>
            <a:r>
              <a:rPr lang="it-IT" dirty="0"/>
              <a:t> </a:t>
            </a:r>
            <a:r>
              <a:rPr lang="it-IT" dirty="0" err="1"/>
              <a:t>Dependencies</a:t>
            </a:r>
            <a:endParaRPr lang="it-IT" dirty="0"/>
          </a:p>
          <a:p>
            <a:pPr>
              <a:buFont typeface="Wingdings" panose="05000000000000000000" pitchFamily="2" charset="2"/>
              <a:buChar char="v"/>
            </a:pPr>
            <a:r>
              <a:rPr lang="it-IT" i="1" dirty="0"/>
              <a:t>Le reti LSTM &amp; GRU fanno parte delle «</a:t>
            </a:r>
            <a:r>
              <a:rPr lang="it-IT" i="1" dirty="0">
                <a:solidFill>
                  <a:srgbClr val="00B050"/>
                </a:solidFill>
              </a:rPr>
              <a:t>reti ricorrenti</a:t>
            </a:r>
            <a:r>
              <a:rPr lang="it-IT" i="1" dirty="0"/>
              <a:t>»</a:t>
            </a:r>
          </a:p>
          <a:p>
            <a:pPr marL="89027" indent="0">
              <a:buNone/>
            </a:pPr>
            <a:endParaRPr lang="it-IT" dirty="0"/>
          </a:p>
          <a:p>
            <a:pPr marL="89027" indent="0">
              <a:buNone/>
            </a:pPr>
            <a:r>
              <a:rPr lang="it-IT" dirty="0"/>
              <a:t>Long-</a:t>
            </a:r>
            <a:r>
              <a:rPr lang="it-IT" dirty="0" err="1"/>
              <a:t>Term</a:t>
            </a:r>
            <a:r>
              <a:rPr lang="it-IT" dirty="0"/>
              <a:t> </a:t>
            </a:r>
            <a:r>
              <a:rPr lang="it-IT" dirty="0" err="1"/>
              <a:t>Dependencies</a:t>
            </a:r>
            <a:endParaRPr lang="it-IT" dirty="0"/>
          </a:p>
          <a:p>
            <a:pPr>
              <a:buFont typeface="Wingdings" panose="05000000000000000000" pitchFamily="2" charset="2"/>
              <a:buChar char="v"/>
            </a:pPr>
            <a:r>
              <a:rPr lang="it-IT" dirty="0"/>
              <a:t>Utilizziamo reti LSTM per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modelling</a:t>
            </a:r>
            <a:r>
              <a:rPr lang="it-IT" dirty="0"/>
              <a:t>: con le serie storiche si utilizzano «</a:t>
            </a:r>
            <a:r>
              <a:rPr lang="it-IT" dirty="0">
                <a:solidFill>
                  <a:srgbClr val="00B050"/>
                </a:solidFill>
              </a:rPr>
              <a:t>reti ricorrenti</a:t>
            </a:r>
            <a:r>
              <a:rPr lang="it-IT" dirty="0"/>
              <a:t>»</a:t>
            </a:r>
          </a:p>
          <a:p>
            <a:pPr>
              <a:buFont typeface="Wingdings" panose="05000000000000000000" pitchFamily="2" charset="2"/>
              <a:buChar char="v"/>
            </a:pPr>
            <a:endParaRPr lang="it-IT" dirty="0"/>
          </a:p>
          <a:p>
            <a:pPr marL="89027" indent="0">
              <a:buNone/>
            </a:pPr>
            <a:endParaRPr lang="it-IT" dirty="0"/>
          </a:p>
          <a:p>
            <a:pPr marL="89027" indent="0">
              <a:buNone/>
            </a:pPr>
            <a:endParaRPr lang="it-IT" dirty="0"/>
          </a:p>
          <a:p>
            <a:pPr marL="89027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2206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BA2834BF-0EDB-4321-A6AB-A31D53479C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2" t="9876" r="35135" b="26533"/>
          <a:stretch/>
        </p:blipFill>
        <p:spPr>
          <a:xfrm>
            <a:off x="-70855" y="-47807"/>
            <a:ext cx="1152128" cy="1059582"/>
          </a:xfrm>
          <a:prstGeom prst="rect">
            <a:avLst/>
          </a:prstGeom>
        </p:spPr>
      </p:pic>
      <p:pic>
        <p:nvPicPr>
          <p:cNvPr id="27" name="Picture 10" descr="F:\Lavoro\Consulente Informatico\07-CV-CL e Lavori\20170601_Freelance\DeepLearningItalia\Presentazione\20170902_Logo_Dli\bandiera.png">
            <a:extLst>
              <a:ext uri="{FF2B5EF4-FFF2-40B4-BE49-F238E27FC236}">
                <a16:creationId xmlns:a16="http://schemas.microsoft.com/office/drawing/2014/main" id="{289CF681-0EE1-4154-BFBA-109AF094A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5" b="46063"/>
          <a:stretch/>
        </p:blipFill>
        <p:spPr bwMode="auto">
          <a:xfrm flipV="1">
            <a:off x="4283968" y="4948014"/>
            <a:ext cx="589137" cy="4571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7EAFECA-40D5-46D2-899F-DCA2E80E1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131590"/>
            <a:ext cx="4199416" cy="34106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3D276DD-688F-46DC-90B1-2EC65E310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8593" y="1131590"/>
            <a:ext cx="4465895" cy="309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83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body" idx="1"/>
          </p:nvPr>
        </p:nvSpPr>
        <p:spPr>
          <a:xfrm>
            <a:off x="177214" y="1180171"/>
            <a:ext cx="1464129" cy="85114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173" rtl="0">
              <a:spcBef>
                <a:spcPts val="440"/>
              </a:spcBef>
              <a:spcAft>
                <a:spcPts val="0"/>
              </a:spcAft>
              <a:buSzPts val="2198"/>
              <a:buChar char="❏"/>
            </a:pPr>
            <a:r>
              <a:rPr lang="it-IT" sz="1200" dirty="0"/>
              <a:t>convoluzione</a:t>
            </a:r>
            <a:endParaRPr sz="1200" dirty="0"/>
          </a:p>
        </p:txBody>
      </p:sp>
      <p:pic>
        <p:nvPicPr>
          <p:cNvPr id="1026" name="Picture 2" descr="http://colah.github.io/posts/2014-07-Understanding-Convolutions/img/Wiki-BoxConvAnim.gif">
            <a:extLst>
              <a:ext uri="{FF2B5EF4-FFF2-40B4-BE49-F238E27FC236}">
                <a16:creationId xmlns:a16="http://schemas.microsoft.com/office/drawing/2014/main" id="{5B2D6B5C-6B88-437E-9C4C-4628B42D5ED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01" y="3647541"/>
            <a:ext cx="3603172" cy="1131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-images-1.medium.com/max/1000/1*1okwhewf5KCtIPaFib4XaA.gif">
            <a:extLst>
              <a:ext uri="{FF2B5EF4-FFF2-40B4-BE49-F238E27FC236}">
                <a16:creationId xmlns:a16="http://schemas.microsoft.com/office/drawing/2014/main" id="{05383446-C851-43F9-9779-B91F067F12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79" y="1462870"/>
            <a:ext cx="1881188" cy="213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68B8964F-FFA5-4883-BB3D-8A4F76BD61CD}"/>
              </a:ext>
            </a:extLst>
          </p:cNvPr>
          <p:cNvSpPr/>
          <p:nvPr/>
        </p:nvSpPr>
        <p:spPr>
          <a:xfrm>
            <a:off x="99222" y="1126078"/>
            <a:ext cx="3831771" cy="3747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30" name="Picture 6" descr="https://cdn-images-1.medium.com/max/1000/1*BMngs93_rm2_BpJFH2mS0Q.gif">
            <a:extLst>
              <a:ext uri="{FF2B5EF4-FFF2-40B4-BE49-F238E27FC236}">
                <a16:creationId xmlns:a16="http://schemas.microsoft.com/office/drawing/2014/main" id="{37759E9F-2E81-4AA6-B2B3-4413B31F7D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745" y="1656106"/>
            <a:ext cx="1491853" cy="146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30;p24">
            <a:extLst>
              <a:ext uri="{FF2B5EF4-FFF2-40B4-BE49-F238E27FC236}">
                <a16:creationId xmlns:a16="http://schemas.microsoft.com/office/drawing/2014/main" id="{12E9A70F-9CD5-4CF8-947B-DF7E4FE627A6}"/>
              </a:ext>
            </a:extLst>
          </p:cNvPr>
          <p:cNvSpPr txBox="1">
            <a:spLocks/>
          </p:cNvSpPr>
          <p:nvPr/>
        </p:nvSpPr>
        <p:spPr>
          <a:xfrm>
            <a:off x="2273612" y="1180171"/>
            <a:ext cx="1464129" cy="851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173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2"/>
              </a:buClr>
              <a:buSzPts val="2198"/>
              <a:buFont typeface="Noto Sans Symbols"/>
              <a:buChar char="▪"/>
              <a:defRPr sz="219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47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1998"/>
              <a:buFont typeface="Noto Sans Symbols"/>
              <a:buChar char="▪"/>
              <a:defRPr sz="199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772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798"/>
              <a:buFont typeface="Noto Sans Symbols"/>
              <a:buChar char="▪"/>
              <a:defRPr sz="1798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136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599"/>
              <a:buFont typeface="Noto Sans Symbols"/>
              <a:buChar char="▪"/>
              <a:defRPr sz="1599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436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399"/>
              <a:buFont typeface="Noto Sans Symbols"/>
              <a:buChar char="▪"/>
              <a:defRPr sz="1399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47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8"/>
              <a:buFont typeface="Arial"/>
              <a:buChar char="•"/>
              <a:defRPr sz="19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47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8"/>
              <a:buFont typeface="Arial"/>
              <a:buChar char="•"/>
              <a:defRPr sz="19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47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8"/>
              <a:buFont typeface="Arial"/>
              <a:buChar char="•"/>
              <a:defRPr sz="19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472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98"/>
              <a:buFont typeface="Arial"/>
              <a:buChar char="•"/>
              <a:defRPr sz="19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Font typeface="Noto Sans Symbols"/>
              <a:buChar char="❏"/>
            </a:pPr>
            <a:r>
              <a:rPr lang="it-IT" sz="1200" dirty="0"/>
              <a:t>Pooling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D756944-A59D-4D2F-A892-55090CF20A67}"/>
              </a:ext>
            </a:extLst>
          </p:cNvPr>
          <p:cNvSpPr/>
          <p:nvPr/>
        </p:nvSpPr>
        <p:spPr>
          <a:xfrm>
            <a:off x="4083616" y="1126078"/>
            <a:ext cx="4904360" cy="2002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DCEBB11F-F209-4BAC-BE43-D0E470427C75}"/>
              </a:ext>
            </a:extLst>
          </p:cNvPr>
          <p:cNvSpPr/>
          <p:nvPr/>
        </p:nvSpPr>
        <p:spPr>
          <a:xfrm>
            <a:off x="4572000" y="263903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027" lvl="0">
              <a:spcBef>
                <a:spcPts val="440"/>
              </a:spcBef>
              <a:buSzPts val="2198"/>
            </a:pPr>
            <a:r>
              <a:rPr lang="it-IT" dirty="0"/>
              <a:t>Input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904E56DF-5096-4E5C-8D69-4C40131EEE73}"/>
              </a:ext>
            </a:extLst>
          </p:cNvPr>
          <p:cNvSpPr/>
          <p:nvPr/>
        </p:nvSpPr>
        <p:spPr>
          <a:xfrm>
            <a:off x="5716223" y="2639035"/>
            <a:ext cx="1359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027" lvl="0">
              <a:spcBef>
                <a:spcPts val="440"/>
              </a:spcBef>
              <a:buSzPts val="2198"/>
            </a:pPr>
            <a:r>
              <a:rPr lang="it-IT" dirty="0"/>
              <a:t>Convoluzione</a:t>
            </a:r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59B7546E-81EA-4C18-8BF4-C5A24E2746DA}"/>
              </a:ext>
            </a:extLst>
          </p:cNvPr>
          <p:cNvSpPr/>
          <p:nvPr/>
        </p:nvSpPr>
        <p:spPr>
          <a:xfrm>
            <a:off x="7733414" y="2639034"/>
            <a:ext cx="8723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9027" lvl="0">
              <a:spcBef>
                <a:spcPts val="440"/>
              </a:spcBef>
              <a:buSzPts val="2198"/>
            </a:pPr>
            <a:r>
              <a:rPr lang="it-IT" dirty="0"/>
              <a:t>Pooling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7409ED0B-1599-4E42-AEBE-35DD6D9AA98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2" t="9876" r="35135" b="26533"/>
          <a:stretch/>
        </p:blipFill>
        <p:spPr>
          <a:xfrm>
            <a:off x="4452069" y="1421725"/>
            <a:ext cx="1152128" cy="105958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BA2834BF-0EDB-4321-A6AB-A31D53479C6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2" t="9876" r="35135" b="26533"/>
          <a:stretch/>
        </p:blipFill>
        <p:spPr>
          <a:xfrm>
            <a:off x="-70855" y="-47807"/>
            <a:ext cx="1152128" cy="1059582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BB2DA80B-3D55-4ECC-A940-32051F2766EF}"/>
              </a:ext>
            </a:extLst>
          </p:cNvPr>
          <p:cNvSpPr/>
          <p:nvPr/>
        </p:nvSpPr>
        <p:spPr>
          <a:xfrm>
            <a:off x="4083615" y="3262932"/>
            <a:ext cx="4904360" cy="16108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925A073-02B2-4595-A722-0ED202DECAED}"/>
              </a:ext>
            </a:extLst>
          </p:cNvPr>
          <p:cNvSpPr txBox="1"/>
          <p:nvPr/>
        </p:nvSpPr>
        <p:spPr>
          <a:xfrm>
            <a:off x="1180845" y="181667"/>
            <a:ext cx="511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Operatore di Convoluzione</a:t>
            </a:r>
          </a:p>
        </p:txBody>
      </p:sp>
      <p:pic>
        <p:nvPicPr>
          <p:cNvPr id="27" name="Picture 10" descr="F:\Lavoro\Consulente Informatico\07-CV-CL e Lavori\20170601_Freelance\DeepLearningItalia\Presentazione\20170902_Logo_Dli\bandiera.png">
            <a:extLst>
              <a:ext uri="{FF2B5EF4-FFF2-40B4-BE49-F238E27FC236}">
                <a16:creationId xmlns:a16="http://schemas.microsoft.com/office/drawing/2014/main" id="{289CF681-0EE1-4154-BFBA-109AF094A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5" b="46063"/>
          <a:stretch/>
        </p:blipFill>
        <p:spPr bwMode="auto">
          <a:xfrm flipV="1">
            <a:off x="4283968" y="4948014"/>
            <a:ext cx="589137" cy="4571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B3BC77B-9125-48D1-B89D-62959EBEC3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8309" y="3307435"/>
            <a:ext cx="3831771" cy="1554545"/>
          </a:xfrm>
          <a:prstGeom prst="rect">
            <a:avLst/>
          </a:prstGeom>
        </p:spPr>
      </p:pic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F0F383CB-72B4-48AD-A200-21768DA733FD}"/>
              </a:ext>
            </a:extLst>
          </p:cNvPr>
          <p:cNvSpPr/>
          <p:nvPr/>
        </p:nvSpPr>
        <p:spPr>
          <a:xfrm rot="5400000">
            <a:off x="6021872" y="3123715"/>
            <a:ext cx="748369" cy="541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CB252116-FA4C-446E-B1FA-DD42B5360714}"/>
              </a:ext>
            </a:extLst>
          </p:cNvPr>
          <p:cNvSpPr/>
          <p:nvPr/>
        </p:nvSpPr>
        <p:spPr>
          <a:xfrm>
            <a:off x="3623911" y="1788139"/>
            <a:ext cx="847887" cy="541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CB10BE5-1B6C-49C8-B5D6-C75F39786A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77913" y="1201761"/>
            <a:ext cx="1382158" cy="1450506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FF468E20-FEDB-4ED5-8185-50A1D04B18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9622" y="1201761"/>
            <a:ext cx="1412103" cy="143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93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BA2834BF-0EDB-4321-A6AB-A31D53479C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2" t="9876" r="35135" b="26533"/>
          <a:stretch/>
        </p:blipFill>
        <p:spPr>
          <a:xfrm>
            <a:off x="-70855" y="-47807"/>
            <a:ext cx="1152128" cy="1059582"/>
          </a:xfrm>
          <a:prstGeom prst="rect">
            <a:avLst/>
          </a:prstGeom>
        </p:spPr>
      </p:pic>
      <p:pic>
        <p:nvPicPr>
          <p:cNvPr id="27" name="Picture 10" descr="F:\Lavoro\Consulente Informatico\07-CV-CL e Lavori\20170601_Freelance\DeepLearningItalia\Presentazione\20170902_Logo_Dli\bandiera.png">
            <a:extLst>
              <a:ext uri="{FF2B5EF4-FFF2-40B4-BE49-F238E27FC236}">
                <a16:creationId xmlns:a16="http://schemas.microsoft.com/office/drawing/2014/main" id="{289CF681-0EE1-4154-BFBA-109AF094A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5" b="46063"/>
          <a:stretch/>
        </p:blipFill>
        <p:spPr bwMode="auto">
          <a:xfrm flipV="1">
            <a:off x="4283968" y="4948014"/>
            <a:ext cx="589137" cy="4571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4E290B2-EF2B-4611-B616-76F7F1768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536" y="1275606"/>
            <a:ext cx="4365870" cy="352839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0D8DD92-48AC-47ED-BFAF-187FB075A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67" y="1011775"/>
            <a:ext cx="4417122" cy="237626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5F2C2E4-7E0E-400D-A49C-783DD16F70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968" y="3532055"/>
            <a:ext cx="4417122" cy="62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917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68B8964F-FFA5-4883-BB3D-8A4F76BD61CD}"/>
              </a:ext>
            </a:extLst>
          </p:cNvPr>
          <p:cNvSpPr/>
          <p:nvPr/>
        </p:nvSpPr>
        <p:spPr>
          <a:xfrm>
            <a:off x="5151072" y="1127612"/>
            <a:ext cx="3831771" cy="3747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D756944-A59D-4D2F-A892-55090CF20A67}"/>
              </a:ext>
            </a:extLst>
          </p:cNvPr>
          <p:cNvSpPr/>
          <p:nvPr/>
        </p:nvSpPr>
        <p:spPr>
          <a:xfrm>
            <a:off x="179513" y="1127612"/>
            <a:ext cx="4904360" cy="20022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BA2834BF-0EDB-4321-A6AB-A31D53479C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2" t="9876" r="35135" b="26533"/>
          <a:stretch/>
        </p:blipFill>
        <p:spPr>
          <a:xfrm>
            <a:off x="-70855" y="-47807"/>
            <a:ext cx="1152128" cy="1059582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BB2DA80B-3D55-4ECC-A940-32051F2766EF}"/>
              </a:ext>
            </a:extLst>
          </p:cNvPr>
          <p:cNvSpPr/>
          <p:nvPr/>
        </p:nvSpPr>
        <p:spPr>
          <a:xfrm>
            <a:off x="179512" y="3264466"/>
            <a:ext cx="4904360" cy="16108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925A073-02B2-4595-A722-0ED202DECAED}"/>
              </a:ext>
            </a:extLst>
          </p:cNvPr>
          <p:cNvSpPr txBox="1"/>
          <p:nvPr/>
        </p:nvSpPr>
        <p:spPr>
          <a:xfrm>
            <a:off x="1180845" y="181667"/>
            <a:ext cx="7684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err="1"/>
              <a:t>Unsupervised</a:t>
            </a:r>
            <a:r>
              <a:rPr lang="it-IT" sz="3200" dirty="0"/>
              <a:t> Learning - </a:t>
            </a:r>
            <a:r>
              <a:rPr lang="it-IT" sz="3200" dirty="0" err="1"/>
              <a:t>Autoencoder</a:t>
            </a:r>
            <a:endParaRPr lang="it-IT" sz="3200" dirty="0"/>
          </a:p>
        </p:txBody>
      </p:sp>
      <p:pic>
        <p:nvPicPr>
          <p:cNvPr id="27" name="Picture 10" descr="F:\Lavoro\Consulente Informatico\07-CV-CL e Lavori\20170601_Freelance\DeepLearningItalia\Presentazione\20170902_Logo_Dli\bandiera.png">
            <a:extLst>
              <a:ext uri="{FF2B5EF4-FFF2-40B4-BE49-F238E27FC236}">
                <a16:creationId xmlns:a16="http://schemas.microsoft.com/office/drawing/2014/main" id="{289CF681-0EE1-4154-BFBA-109AF094A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5" b="46063"/>
          <a:stretch/>
        </p:blipFill>
        <p:spPr bwMode="auto">
          <a:xfrm flipV="1">
            <a:off x="4283968" y="4948014"/>
            <a:ext cx="589137" cy="4571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s://cdn-images-1.medium.com/max/1000/1*44eDEuZBEsmG_TCAKRI3Kw@2x.png">
            <a:extLst>
              <a:ext uri="{FF2B5EF4-FFF2-40B4-BE49-F238E27FC236}">
                <a16:creationId xmlns:a16="http://schemas.microsoft.com/office/drawing/2014/main" id="{5CF7CB6D-8777-469A-89E3-E9FDBF435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398" y="1329938"/>
            <a:ext cx="2764375" cy="1572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cdn-images-1.medium.com/max/1000/1*vRiXZd55FUkEzjVKql-2qw.gif">
            <a:extLst>
              <a:ext uri="{FF2B5EF4-FFF2-40B4-BE49-F238E27FC236}">
                <a16:creationId xmlns:a16="http://schemas.microsoft.com/office/drawing/2014/main" id="{DBE4EADE-0890-4843-8156-A1C93339791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403" y="3323330"/>
            <a:ext cx="1391495" cy="69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cdn-images-1.medium.com/max/1000/1*vR5kbTi1Icqg8_g6dSE43A.gif">
            <a:extLst>
              <a:ext uri="{FF2B5EF4-FFF2-40B4-BE49-F238E27FC236}">
                <a16:creationId xmlns:a16="http://schemas.microsoft.com/office/drawing/2014/main" id="{0BFD8EDC-E4E7-4602-A8FE-8B1073023AC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403" y="4069875"/>
            <a:ext cx="1391496" cy="69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A7C99C78-4BAC-4C92-8760-84FD0CDAF508}"/>
              </a:ext>
            </a:extLst>
          </p:cNvPr>
          <p:cNvCxnSpPr/>
          <p:nvPr/>
        </p:nvCxnSpPr>
        <p:spPr>
          <a:xfrm flipV="1">
            <a:off x="3203848" y="3264466"/>
            <a:ext cx="0" cy="1610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tsne">
            <a:extLst>
              <a:ext uri="{FF2B5EF4-FFF2-40B4-BE49-F238E27FC236}">
                <a16:creationId xmlns:a16="http://schemas.microsoft.com/office/drawing/2014/main" id="{D8E9F2C2-9562-413A-AD8E-FA8325CE4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468" y="2137567"/>
            <a:ext cx="2367570" cy="1750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ccia a destra 18">
            <a:extLst>
              <a:ext uri="{FF2B5EF4-FFF2-40B4-BE49-F238E27FC236}">
                <a16:creationId xmlns:a16="http://schemas.microsoft.com/office/drawing/2014/main" id="{202DB7C2-3F19-459E-92A5-F96FAB4DE7F0}"/>
              </a:ext>
            </a:extLst>
          </p:cNvPr>
          <p:cNvSpPr/>
          <p:nvPr/>
        </p:nvSpPr>
        <p:spPr>
          <a:xfrm>
            <a:off x="4608016" y="1849653"/>
            <a:ext cx="670044" cy="404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D517B28-35B7-4839-853A-3C0242417578}"/>
              </a:ext>
            </a:extLst>
          </p:cNvPr>
          <p:cNvSpPr txBox="1"/>
          <p:nvPr/>
        </p:nvSpPr>
        <p:spPr>
          <a:xfrm>
            <a:off x="5320601" y="1314402"/>
            <a:ext cx="35448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+mj-lt"/>
              </a:rPr>
              <a:t>Un </a:t>
            </a:r>
            <a:r>
              <a:rPr lang="it-IT" sz="2200" dirty="0">
                <a:solidFill>
                  <a:srgbClr val="002060"/>
                </a:solidFill>
                <a:latin typeface="+mj-lt"/>
              </a:rPr>
              <a:t>passo</a:t>
            </a:r>
            <a:r>
              <a:rPr lang="it-IT" sz="2200" dirty="0">
                <a:latin typeface="+mj-lt"/>
              </a:rPr>
              <a:t> indietro..</a:t>
            </a:r>
            <a:endParaRPr lang="it-IT" sz="2200" i="1" dirty="0">
              <a:latin typeface="+mj-lt"/>
            </a:endParaRPr>
          </a:p>
          <a:p>
            <a:r>
              <a:rPr lang="it-IT" sz="2200" i="1" dirty="0" err="1">
                <a:latin typeface="+mj-lt"/>
              </a:rPr>
              <a:t>Principal</a:t>
            </a:r>
            <a:r>
              <a:rPr lang="it-IT" sz="2200" i="1" dirty="0">
                <a:latin typeface="+mj-lt"/>
              </a:rPr>
              <a:t> Component Analysis (PCA)</a:t>
            </a:r>
          </a:p>
        </p:txBody>
      </p:sp>
      <p:pic>
        <p:nvPicPr>
          <p:cNvPr id="1028" name="Picture 4" descr="Image result for autoencoder">
            <a:extLst>
              <a:ext uri="{FF2B5EF4-FFF2-40B4-BE49-F238E27FC236}">
                <a16:creationId xmlns:a16="http://schemas.microsoft.com/office/drawing/2014/main" id="{D884FFA2-3D6C-4AB7-BD40-58279F1EF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73" y="3293703"/>
            <a:ext cx="3142756" cy="151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F0F383CB-72B4-48AD-A200-21768DA733FD}"/>
              </a:ext>
            </a:extLst>
          </p:cNvPr>
          <p:cNvSpPr/>
          <p:nvPr/>
        </p:nvSpPr>
        <p:spPr>
          <a:xfrm rot="5400000">
            <a:off x="2283817" y="2904194"/>
            <a:ext cx="695749" cy="3822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4C84DDF-2B03-48E2-897B-FC7771D4BFBD}"/>
              </a:ext>
            </a:extLst>
          </p:cNvPr>
          <p:cNvSpPr txBox="1"/>
          <p:nvPr/>
        </p:nvSpPr>
        <p:spPr>
          <a:xfrm>
            <a:off x="5151071" y="3493888"/>
            <a:ext cx="35448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200" dirty="0">
                <a:latin typeface="+mj-lt"/>
              </a:rPr>
              <a:t>Ma: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it-IT" sz="2200" i="1" dirty="0">
                <a:latin typeface="+mj-lt"/>
              </a:rPr>
              <a:t>Possiamo Salvare i pesi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it-IT" sz="2200" i="1" dirty="0">
                <a:latin typeface="+mj-lt"/>
              </a:rPr>
              <a:t>Riduzione in sottospazi non lineari</a:t>
            </a:r>
          </a:p>
        </p:txBody>
      </p:sp>
    </p:spTree>
    <p:extLst>
      <p:ext uri="{BB962C8B-B14F-4D97-AF65-F5344CB8AC3E}">
        <p14:creationId xmlns:p14="http://schemas.microsoft.com/office/powerpoint/2010/main" val="2807516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68B8964F-FFA5-4883-BB3D-8A4F76BD61CD}"/>
              </a:ext>
            </a:extLst>
          </p:cNvPr>
          <p:cNvSpPr/>
          <p:nvPr/>
        </p:nvSpPr>
        <p:spPr>
          <a:xfrm>
            <a:off x="99222" y="1126078"/>
            <a:ext cx="3831771" cy="3747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D756944-A59D-4D2F-A892-55090CF20A67}"/>
              </a:ext>
            </a:extLst>
          </p:cNvPr>
          <p:cNvSpPr/>
          <p:nvPr/>
        </p:nvSpPr>
        <p:spPr>
          <a:xfrm>
            <a:off x="4083616" y="1126078"/>
            <a:ext cx="3831764" cy="18271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BA2834BF-0EDB-4321-A6AB-A31D53479C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2" t="9876" r="35135" b="26533"/>
          <a:stretch/>
        </p:blipFill>
        <p:spPr>
          <a:xfrm>
            <a:off x="-70855" y="-47807"/>
            <a:ext cx="1152128" cy="1059582"/>
          </a:xfrm>
          <a:prstGeom prst="rect">
            <a:avLst/>
          </a:prstGeom>
        </p:spPr>
      </p:pic>
      <p:sp>
        <p:nvSpPr>
          <p:cNvPr id="26" name="Rettangolo 25">
            <a:extLst>
              <a:ext uri="{FF2B5EF4-FFF2-40B4-BE49-F238E27FC236}">
                <a16:creationId xmlns:a16="http://schemas.microsoft.com/office/drawing/2014/main" id="{BB2DA80B-3D55-4ECC-A940-32051F2766EF}"/>
              </a:ext>
            </a:extLst>
          </p:cNvPr>
          <p:cNvSpPr/>
          <p:nvPr/>
        </p:nvSpPr>
        <p:spPr>
          <a:xfrm>
            <a:off x="4083615" y="3046638"/>
            <a:ext cx="4834162" cy="18271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Picture 10" descr="F:\Lavoro\Consulente Informatico\07-CV-CL e Lavori\20170601_Freelance\DeepLearningItalia\Presentazione\20170902_Logo_Dli\bandiera.png">
            <a:extLst>
              <a:ext uri="{FF2B5EF4-FFF2-40B4-BE49-F238E27FC236}">
                <a16:creationId xmlns:a16="http://schemas.microsoft.com/office/drawing/2014/main" id="{289CF681-0EE1-4154-BFBA-109AF094A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5" b="46063"/>
          <a:stretch/>
        </p:blipFill>
        <p:spPr bwMode="auto">
          <a:xfrm flipV="1">
            <a:off x="4283968" y="4948014"/>
            <a:ext cx="589137" cy="4571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CF6AC93-B486-43F9-A75A-B0C1C8B1E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935" y="1244561"/>
            <a:ext cx="3661704" cy="3510706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E1ED2F5D-7EE8-4C46-8668-9689619C632F}"/>
              </a:ext>
            </a:extLst>
          </p:cNvPr>
          <p:cNvSpPr/>
          <p:nvPr/>
        </p:nvSpPr>
        <p:spPr>
          <a:xfrm>
            <a:off x="1081273" y="349618"/>
            <a:ext cx="7836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200" dirty="0" err="1"/>
              <a:t>Unsupervised</a:t>
            </a:r>
            <a:r>
              <a:rPr lang="it-IT" sz="3200" dirty="0"/>
              <a:t> Learning – </a:t>
            </a:r>
            <a:r>
              <a:rPr lang="it-IT" sz="3200" dirty="0" err="1"/>
              <a:t>Autoencoder</a:t>
            </a:r>
            <a:r>
              <a:rPr lang="it-IT" sz="3200" dirty="0"/>
              <a:t> Parte 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B6DC01-FFA0-44E0-8A72-256981785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190" y="1139944"/>
            <a:ext cx="2729985" cy="181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ccia a destra 2">
            <a:extLst>
              <a:ext uri="{FF2B5EF4-FFF2-40B4-BE49-F238E27FC236}">
                <a16:creationId xmlns:a16="http://schemas.microsoft.com/office/drawing/2014/main" id="{CB252116-FA4C-446E-B1FA-DD42B5360714}"/>
              </a:ext>
            </a:extLst>
          </p:cNvPr>
          <p:cNvSpPr/>
          <p:nvPr/>
        </p:nvSpPr>
        <p:spPr>
          <a:xfrm>
            <a:off x="3862801" y="1148337"/>
            <a:ext cx="601159" cy="308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2A30D03-8B3C-401A-93BC-E8212ADFB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3380" y="3068598"/>
            <a:ext cx="4571999" cy="1711706"/>
          </a:xfrm>
          <a:prstGeom prst="rect">
            <a:avLst/>
          </a:prstGeom>
        </p:spPr>
      </p:pic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F0F383CB-72B4-48AD-A200-21768DA733FD}"/>
              </a:ext>
            </a:extLst>
          </p:cNvPr>
          <p:cNvSpPr/>
          <p:nvPr/>
        </p:nvSpPr>
        <p:spPr>
          <a:xfrm rot="5400000">
            <a:off x="7114656" y="2576650"/>
            <a:ext cx="623774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6273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BA2834BF-0EDB-4321-A6AB-A31D53479C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2" t="9876" r="35135" b="26533"/>
          <a:stretch/>
        </p:blipFill>
        <p:spPr>
          <a:xfrm>
            <a:off x="-70855" y="-47807"/>
            <a:ext cx="1152128" cy="1059582"/>
          </a:xfrm>
          <a:prstGeom prst="rect">
            <a:avLst/>
          </a:prstGeom>
        </p:spPr>
      </p:pic>
      <p:pic>
        <p:nvPicPr>
          <p:cNvPr id="27" name="Picture 10" descr="F:\Lavoro\Consulente Informatico\07-CV-CL e Lavori\20170601_Freelance\DeepLearningItalia\Presentazione\20170902_Logo_Dli\bandiera.png">
            <a:extLst>
              <a:ext uri="{FF2B5EF4-FFF2-40B4-BE49-F238E27FC236}">
                <a16:creationId xmlns:a16="http://schemas.microsoft.com/office/drawing/2014/main" id="{289CF681-0EE1-4154-BFBA-109AF094A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5" b="46063"/>
          <a:stretch/>
        </p:blipFill>
        <p:spPr bwMode="auto">
          <a:xfrm flipV="1">
            <a:off x="4283968" y="4948014"/>
            <a:ext cx="589137" cy="4571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88D3951-AF97-49A2-9512-61CB426912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357" y="1011775"/>
            <a:ext cx="4366895" cy="383723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F6D4EBBB-BC75-4309-A27A-2291B3D60E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9252" y="1011775"/>
            <a:ext cx="4503515" cy="3659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321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150</Words>
  <Application>Microsoft Office PowerPoint</Application>
  <PresentationFormat>Presentazione su schermo (16:9)</PresentationFormat>
  <Paragraphs>44</Paragraphs>
  <Slides>15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Arial</vt:lpstr>
      <vt:lpstr>Calibri</vt:lpstr>
      <vt:lpstr>Noto Sans Symbols</vt:lpstr>
      <vt:lpstr>Raleway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 Progetti futuri </vt:lpstr>
      <vt:lpstr> Progetti futuri </vt:lpstr>
      <vt:lpstr> Progetti futuri </vt:lpstr>
      <vt:lpstr> Progetti futuri </vt:lpstr>
      <vt:lpstr>Reinforcement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Tono</dc:creator>
  <cp:lastModifiedBy>Matteo Alberti</cp:lastModifiedBy>
  <cp:revision>172</cp:revision>
  <dcterms:created xsi:type="dcterms:W3CDTF">2017-09-01T18:18:46Z</dcterms:created>
  <dcterms:modified xsi:type="dcterms:W3CDTF">2018-10-28T11:19:37Z</dcterms:modified>
</cp:coreProperties>
</file>